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2" d="100"/>
          <a:sy n="92" d="100"/>
        </p:scale>
        <p:origin x="90"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9/15/2016</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9/15/2016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9/15/2016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9/15/2016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9/15/2016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9/15/2016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9/15/2016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9/15/2016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dirty="0"/>
              <a:pPr/>
              <a:t>9/15/2016</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http://www.pd4pic.com/images/stick-symbol-people-man-guy-silhouette-perso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1540" y="430306"/>
            <a:ext cx="5800958" cy="572844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p:txBody>
          <a:bodyPr/>
          <a:lstStyle/>
          <a:p>
            <a:r>
              <a:rPr lang="en-US" dirty="0" smtClean="0">
                <a:latin typeface="Californian FB" panose="0207040306080B030204" pitchFamily="18" charset="0"/>
              </a:rPr>
              <a:t>Case 3</a:t>
            </a:r>
            <a:endParaRPr lang="en-US" dirty="0">
              <a:latin typeface="Californian FB" panose="0207040306080B030204" pitchFamily="18" charset="0"/>
            </a:endParaRPr>
          </a:p>
        </p:txBody>
      </p:sp>
      <p:sp>
        <p:nvSpPr>
          <p:cNvPr id="3" name="Subtitle 2"/>
          <p:cNvSpPr>
            <a:spLocks noGrp="1"/>
          </p:cNvSpPr>
          <p:nvPr>
            <p:ph type="subTitle" idx="1"/>
          </p:nvPr>
        </p:nvSpPr>
        <p:spPr/>
        <p:txBody>
          <a:bodyPr/>
          <a:lstStyle/>
          <a:p>
            <a:r>
              <a:rPr lang="en-US" dirty="0" smtClean="0"/>
              <a:t>By A.C. </a:t>
            </a:r>
          </a:p>
          <a:p>
            <a:r>
              <a:rPr lang="en-US" dirty="0" smtClean="0"/>
              <a:t>February 2016</a:t>
            </a:r>
            <a:endParaRPr lang="en-US" dirty="0"/>
          </a:p>
        </p:txBody>
      </p:sp>
    </p:spTree>
    <p:extLst>
      <p:ext uri="{BB962C8B-B14F-4D97-AF65-F5344CB8AC3E}">
        <p14:creationId xmlns:p14="http://schemas.microsoft.com/office/powerpoint/2010/main" val="68095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https://pixabay.com/static/uploads/photo/2014/04/03/10/23/bottle-310313_960_72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84030" y="609600"/>
            <a:ext cx="2807970" cy="561594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Case Summary</a:t>
            </a:r>
            <a:endParaRPr lang="en-US" dirty="0"/>
          </a:p>
        </p:txBody>
      </p:sp>
      <p:sp>
        <p:nvSpPr>
          <p:cNvPr id="3" name="Content Placeholder 2"/>
          <p:cNvSpPr>
            <a:spLocks noGrp="1"/>
          </p:cNvSpPr>
          <p:nvPr>
            <p:ph idx="1"/>
          </p:nvPr>
        </p:nvSpPr>
        <p:spPr>
          <a:xfrm>
            <a:off x="1143001" y="2057400"/>
            <a:ext cx="8471646" cy="4038600"/>
          </a:xfrm>
        </p:spPr>
        <p:txBody>
          <a:bodyPr>
            <a:normAutofit/>
          </a:bodyPr>
          <a:lstStyle/>
          <a:p>
            <a:pPr marL="45720" indent="0">
              <a:buNone/>
            </a:pPr>
            <a:r>
              <a:rPr lang="en-US" dirty="0"/>
              <a:t>You are a student government senator. In the last few weeks you have started to see a lot of videos on social media showing students drinking alcohol in creative ways and then challenging their friends to do the same. When you logged into Facebook this morning, you noticed a video of John, one of your fellow senators, had been posted. John is not 21, and in the video, he is wearing his student government sweatshirt as he chugs several beers. You work hard to follow the rules and always represent student government professionally, and you feel that John has done a disservice to the organization. John is a very popular and effective student leader, and there is a tacit understanding in the organization that in college, people drink underage. John’s Facebook is also set to private, so only his friends will see the </a:t>
            </a:r>
            <a:r>
              <a:rPr lang="en-US" dirty="0" smtClean="0"/>
              <a:t>video.</a:t>
            </a:r>
            <a:endParaRPr lang="en-US" dirty="0"/>
          </a:p>
        </p:txBody>
      </p:sp>
    </p:spTree>
    <p:extLst>
      <p:ext uri="{BB962C8B-B14F-4D97-AF65-F5344CB8AC3E}">
        <p14:creationId xmlns:p14="http://schemas.microsoft.com/office/powerpoint/2010/main" val="815480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lowchart: Process 6"/>
          <p:cNvSpPr/>
          <p:nvPr/>
        </p:nvSpPr>
        <p:spPr>
          <a:xfrm>
            <a:off x="5166361" y="1690295"/>
            <a:ext cx="6360458" cy="4394499"/>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Ethical Issues in the Case</a:t>
            </a:r>
            <a:endParaRPr lang="en-US" dirty="0"/>
          </a:p>
        </p:txBody>
      </p:sp>
      <p:sp>
        <p:nvSpPr>
          <p:cNvPr id="3" name="Content Placeholder 2"/>
          <p:cNvSpPr>
            <a:spLocks noGrp="1"/>
          </p:cNvSpPr>
          <p:nvPr>
            <p:ph sz="half" idx="1"/>
          </p:nvPr>
        </p:nvSpPr>
        <p:spPr>
          <a:xfrm>
            <a:off x="766482" y="1965960"/>
            <a:ext cx="3697941" cy="4023360"/>
          </a:xfrm>
        </p:spPr>
        <p:txBody>
          <a:bodyPr>
            <a:normAutofit lnSpcReduction="10000"/>
          </a:bodyPr>
          <a:lstStyle/>
          <a:p>
            <a:r>
              <a:rPr lang="en-US" dirty="0" smtClean="0"/>
              <a:t>Follow the rules and guidelines of the club</a:t>
            </a:r>
          </a:p>
          <a:p>
            <a:r>
              <a:rPr lang="en-US" dirty="0" smtClean="0"/>
              <a:t>Follow the laws of society</a:t>
            </a:r>
          </a:p>
          <a:p>
            <a:r>
              <a:rPr lang="en-US" dirty="0" smtClean="0"/>
              <a:t>John makes club look bad</a:t>
            </a:r>
          </a:p>
          <a:p>
            <a:r>
              <a:rPr lang="en-US" dirty="0" smtClean="0"/>
              <a:t>Dilemma between friends and duties</a:t>
            </a:r>
          </a:p>
          <a:p>
            <a:r>
              <a:rPr lang="en-US" dirty="0" smtClean="0"/>
              <a:t>Social media – private? </a:t>
            </a:r>
          </a:p>
        </p:txBody>
      </p:sp>
      <p:sp>
        <p:nvSpPr>
          <p:cNvPr id="4" name="Content Placeholder 3"/>
          <p:cNvSpPr>
            <a:spLocks noGrp="1"/>
          </p:cNvSpPr>
          <p:nvPr>
            <p:ph sz="half" idx="2"/>
          </p:nvPr>
        </p:nvSpPr>
        <p:spPr>
          <a:xfrm>
            <a:off x="5166361" y="1875864"/>
            <a:ext cx="6400800" cy="4023360"/>
          </a:xfrm>
        </p:spPr>
        <p:txBody>
          <a:bodyPr>
            <a:normAutofit lnSpcReduction="10000"/>
          </a:bodyPr>
          <a:lstStyle/>
          <a:p>
            <a:pPr marL="45720" indent="0">
              <a:buNone/>
            </a:pPr>
            <a:r>
              <a:rPr lang="en-US" dirty="0">
                <a:solidFill>
                  <a:schemeClr val="bg1"/>
                </a:solidFill>
              </a:rPr>
              <a:t>Ethical </a:t>
            </a:r>
            <a:r>
              <a:rPr lang="en-US" dirty="0" smtClean="0">
                <a:solidFill>
                  <a:schemeClr val="bg1"/>
                </a:solidFill>
              </a:rPr>
              <a:t>Argument(s)</a:t>
            </a:r>
          </a:p>
          <a:p>
            <a:pPr marL="45720" indent="0">
              <a:buNone/>
            </a:pPr>
            <a:r>
              <a:rPr lang="en-US" dirty="0" smtClean="0">
                <a:solidFill>
                  <a:schemeClr val="bg1"/>
                </a:solidFill>
              </a:rPr>
              <a:t>1. If </a:t>
            </a:r>
            <a:r>
              <a:rPr lang="en-US" dirty="0">
                <a:solidFill>
                  <a:schemeClr val="bg1"/>
                </a:solidFill>
              </a:rPr>
              <a:t>you get fired from Senator position, you have done a disservice to the </a:t>
            </a:r>
            <a:r>
              <a:rPr lang="en-US" dirty="0" smtClean="0">
                <a:solidFill>
                  <a:schemeClr val="bg1"/>
                </a:solidFill>
              </a:rPr>
              <a:t>club</a:t>
            </a:r>
          </a:p>
          <a:p>
            <a:pPr marL="45720" indent="0">
              <a:buNone/>
            </a:pPr>
            <a:r>
              <a:rPr lang="en-US" dirty="0" smtClean="0">
                <a:solidFill>
                  <a:schemeClr val="bg1"/>
                </a:solidFill>
              </a:rPr>
              <a:t>2. You </a:t>
            </a:r>
            <a:r>
              <a:rPr lang="en-US" dirty="0">
                <a:solidFill>
                  <a:schemeClr val="bg1"/>
                </a:solidFill>
              </a:rPr>
              <a:t>do a disservice to the club.</a:t>
            </a:r>
          </a:p>
          <a:p>
            <a:pPr marL="45720" indent="0">
              <a:buNone/>
            </a:pPr>
            <a:r>
              <a:rPr lang="en-US" dirty="0" smtClean="0">
                <a:solidFill>
                  <a:schemeClr val="bg1"/>
                </a:solidFill>
              </a:rPr>
              <a:t>3. You </a:t>
            </a:r>
            <a:r>
              <a:rPr lang="en-US" dirty="0">
                <a:solidFill>
                  <a:schemeClr val="bg1"/>
                </a:solidFill>
              </a:rPr>
              <a:t>will get fired from the senator position</a:t>
            </a:r>
          </a:p>
          <a:p>
            <a:pPr marL="45720" indent="0">
              <a:buNone/>
            </a:pPr>
            <a:r>
              <a:rPr lang="en-US" dirty="0" smtClean="0">
                <a:solidFill>
                  <a:schemeClr val="bg1"/>
                </a:solidFill>
              </a:rPr>
              <a:t>Or</a:t>
            </a:r>
          </a:p>
          <a:p>
            <a:pPr marL="45720" indent="0">
              <a:buNone/>
            </a:pPr>
            <a:r>
              <a:rPr lang="en-US" dirty="0" smtClean="0">
                <a:solidFill>
                  <a:schemeClr val="bg1"/>
                </a:solidFill>
              </a:rPr>
              <a:t>1. If you are excluded from camaraderie,  you have turned in a fellow senator</a:t>
            </a:r>
          </a:p>
          <a:p>
            <a:pPr marL="45720" indent="0">
              <a:buNone/>
            </a:pPr>
            <a:r>
              <a:rPr lang="en-US" dirty="0" smtClean="0">
                <a:solidFill>
                  <a:schemeClr val="bg1"/>
                </a:solidFill>
              </a:rPr>
              <a:t>2. You turn in a fellow senator</a:t>
            </a:r>
          </a:p>
          <a:p>
            <a:pPr marL="45720" indent="0">
              <a:buNone/>
            </a:pPr>
            <a:r>
              <a:rPr lang="en-US" dirty="0" smtClean="0">
                <a:solidFill>
                  <a:schemeClr val="bg1"/>
                </a:solidFill>
              </a:rPr>
              <a:t>3. You are excluded from camaraderie</a:t>
            </a:r>
          </a:p>
          <a:p>
            <a:pPr marL="45720" indent="0">
              <a:buNone/>
            </a:pPr>
            <a:endParaRPr lang="en-US" dirty="0" smtClean="0"/>
          </a:p>
        </p:txBody>
      </p:sp>
      <p:pic>
        <p:nvPicPr>
          <p:cNvPr id="1026" name="Picture 2" descr="http://www.clker.com/cliparts/o/X/K/i/o/Y/quiet-outline-m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9377" y="4762687"/>
            <a:ext cx="1415303" cy="17087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9957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images.clipartpanda.com/drinker-clipart-underage_drink_shadow.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42609" y="1860176"/>
            <a:ext cx="4742326" cy="474232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Possible Solutions</a:t>
            </a:r>
            <a:endParaRPr lang="en-US" dirty="0"/>
          </a:p>
        </p:txBody>
      </p:sp>
      <p:sp>
        <p:nvSpPr>
          <p:cNvPr id="3" name="Content Placeholder 2"/>
          <p:cNvSpPr>
            <a:spLocks noGrp="1"/>
          </p:cNvSpPr>
          <p:nvPr>
            <p:ph idx="1"/>
          </p:nvPr>
        </p:nvSpPr>
        <p:spPr/>
        <p:txBody>
          <a:bodyPr>
            <a:normAutofit/>
          </a:bodyPr>
          <a:lstStyle/>
          <a:p>
            <a:r>
              <a:rPr lang="en-US" dirty="0" smtClean="0"/>
              <a:t>Be quiet</a:t>
            </a:r>
          </a:p>
          <a:p>
            <a:pPr lvl="1"/>
            <a:r>
              <a:rPr lang="en-US" dirty="0" smtClean="0"/>
              <a:t>Retain positive relationship with club members (++)</a:t>
            </a:r>
          </a:p>
          <a:p>
            <a:pPr lvl="1"/>
            <a:r>
              <a:rPr lang="en-US" dirty="0" smtClean="0"/>
              <a:t>Lost sense of Professionalism (-)</a:t>
            </a:r>
          </a:p>
          <a:p>
            <a:pPr lvl="1"/>
            <a:r>
              <a:rPr lang="en-US" dirty="0" smtClean="0"/>
              <a:t>Retain valuable club member (+)</a:t>
            </a:r>
          </a:p>
          <a:p>
            <a:pPr lvl="1"/>
            <a:r>
              <a:rPr lang="en-US" dirty="0" smtClean="0"/>
              <a:t>Allows for other members to behave inappropriately (-)</a:t>
            </a:r>
          </a:p>
          <a:p>
            <a:r>
              <a:rPr lang="en-US" dirty="0" smtClean="0"/>
              <a:t>Turn him in</a:t>
            </a:r>
          </a:p>
          <a:p>
            <a:pPr lvl="1"/>
            <a:r>
              <a:rPr lang="en-US" dirty="0" smtClean="0"/>
              <a:t>You follow the rules, so he </a:t>
            </a:r>
            <a:r>
              <a:rPr lang="en-US" i="1" dirty="0" smtClean="0"/>
              <a:t>should</a:t>
            </a:r>
            <a:r>
              <a:rPr lang="en-US" dirty="0" smtClean="0"/>
              <a:t> be held accountable </a:t>
            </a:r>
          </a:p>
          <a:p>
            <a:pPr lvl="1"/>
            <a:r>
              <a:rPr lang="en-US" dirty="0" smtClean="0"/>
              <a:t>Club retains sense of professionalism (+)</a:t>
            </a:r>
          </a:p>
          <a:p>
            <a:pPr lvl="1"/>
            <a:r>
              <a:rPr lang="en-US" dirty="0" smtClean="0"/>
              <a:t>The club will lose a valuable and popular member (-)</a:t>
            </a:r>
          </a:p>
          <a:p>
            <a:pPr lvl="1"/>
            <a:r>
              <a:rPr lang="en-US" dirty="0" smtClean="0"/>
              <a:t>The other members will no longer be friendly to you (-)</a:t>
            </a:r>
          </a:p>
          <a:p>
            <a:pPr lvl="1"/>
            <a:r>
              <a:rPr lang="en-US" dirty="0" smtClean="0"/>
              <a:t>Loss sense of group camaraderie (+)</a:t>
            </a:r>
          </a:p>
          <a:p>
            <a:pPr marL="274320" lvl="1" indent="0">
              <a:buNone/>
            </a:pPr>
            <a:endParaRPr lang="en-US" dirty="0"/>
          </a:p>
          <a:p>
            <a:pPr marL="274320" lvl="1" indent="0">
              <a:buNone/>
            </a:pPr>
            <a:endParaRPr lang="en-US" dirty="0" smtClean="0"/>
          </a:p>
        </p:txBody>
      </p:sp>
    </p:spTree>
    <p:extLst>
      <p:ext uri="{BB962C8B-B14F-4D97-AF65-F5344CB8AC3E}">
        <p14:creationId xmlns:p14="http://schemas.microsoft.com/office/powerpoint/2010/main" val="3345663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would I do?</a:t>
            </a:r>
            <a:endParaRPr lang="en-US" dirty="0"/>
          </a:p>
        </p:txBody>
      </p:sp>
      <p:sp>
        <p:nvSpPr>
          <p:cNvPr id="3" name="Content Placeholder 2"/>
          <p:cNvSpPr>
            <a:spLocks noGrp="1"/>
          </p:cNvSpPr>
          <p:nvPr>
            <p:ph idx="1"/>
          </p:nvPr>
        </p:nvSpPr>
        <p:spPr>
          <a:xfrm>
            <a:off x="1143000" y="2057400"/>
            <a:ext cx="10098741" cy="4038600"/>
          </a:xfrm>
        </p:spPr>
        <p:txBody>
          <a:bodyPr/>
          <a:lstStyle/>
          <a:p>
            <a:pPr marL="45720" indent="0">
              <a:buNone/>
            </a:pPr>
            <a:r>
              <a:rPr lang="en-US" sz="2800" dirty="0" smtClean="0"/>
              <a:t>Be quiet, let him get away with it. </a:t>
            </a:r>
          </a:p>
          <a:p>
            <a:r>
              <a:rPr lang="en-US" dirty="0" smtClean="0"/>
              <a:t>Personal experience similar – RA role at </a:t>
            </a:r>
            <a:r>
              <a:rPr lang="en-US" dirty="0" err="1" smtClean="0"/>
              <a:t>Lasell</a:t>
            </a:r>
            <a:endParaRPr lang="en-US" dirty="0" smtClean="0"/>
          </a:p>
          <a:p>
            <a:r>
              <a:rPr lang="en-US" dirty="0"/>
              <a:t> </a:t>
            </a:r>
            <a:r>
              <a:rPr lang="en-US" dirty="0" smtClean="0"/>
              <a:t>His inappropriate posts are private</a:t>
            </a:r>
          </a:p>
          <a:p>
            <a:r>
              <a:rPr lang="en-US" dirty="0" smtClean="0"/>
              <a:t>Losing a valuable team member, and losing the positive camaraderie is a huge cost</a:t>
            </a:r>
          </a:p>
          <a:p>
            <a:r>
              <a:rPr lang="en-US" dirty="0" smtClean="0"/>
              <a:t>Drinking is a norm of college society</a:t>
            </a:r>
          </a:p>
          <a:p>
            <a:r>
              <a:rPr lang="en-US" dirty="0" smtClean="0"/>
              <a:t>The only issue is image – other students already know John drinks</a:t>
            </a:r>
          </a:p>
          <a:p>
            <a:r>
              <a:rPr lang="en-US" dirty="0" smtClean="0"/>
              <a:t>If the problem was that bad, wouldn’t somebody else say something?</a:t>
            </a:r>
          </a:p>
        </p:txBody>
      </p:sp>
      <p:pic>
        <p:nvPicPr>
          <p:cNvPr id="2052" name="Picture 4" descr="http://images.easyfreeclipart.com/179/shhh-be-quiet-clipart-best-179127.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3667" y="609600"/>
            <a:ext cx="3648074" cy="25313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5995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Do you think most people would choose to keep quiet?</a:t>
            </a:r>
          </a:p>
          <a:p>
            <a:r>
              <a:rPr lang="en-US" dirty="0" smtClean="0"/>
              <a:t>Are most leaders on college campuses drinkers? Is it okay?</a:t>
            </a:r>
          </a:p>
          <a:p>
            <a:r>
              <a:rPr lang="en-US" dirty="0" smtClean="0"/>
              <a:t>An effective leader can relate to their followers, and the followers drink, wouldn’t it make sense for the leader to drink with the followers, to participate in a “team building exercise”?</a:t>
            </a:r>
          </a:p>
          <a:p>
            <a:r>
              <a:rPr lang="en-US" dirty="0" smtClean="0"/>
              <a:t>Should a private social media post be taken seriously?</a:t>
            </a:r>
          </a:p>
          <a:p>
            <a:r>
              <a:rPr lang="en-US" dirty="0" smtClean="0"/>
              <a:t>Would it be any different if you heard it from a friend?</a:t>
            </a:r>
          </a:p>
          <a:p>
            <a:r>
              <a:rPr lang="en-US" dirty="0" smtClean="0"/>
              <a:t>Is it better to remain professional, or remain effective?</a:t>
            </a:r>
          </a:p>
        </p:txBody>
      </p:sp>
      <p:pic>
        <p:nvPicPr>
          <p:cNvPr id="6146" name="Picture 2" descr="http://www.pd4pic.com/images/people-dance-dancing-silhouette-man-woman-part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69941" y="3672226"/>
            <a:ext cx="3158751" cy="2842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1131731"/>
      </p:ext>
    </p:extLst>
  </p:cSld>
  <p:clrMapOvr>
    <a:masterClrMapping/>
  </p:clrMapOvr>
</p:sld>
</file>

<file path=ppt/theme/theme1.xml><?xml version="1.0" encoding="utf-8"?>
<a:theme xmlns:a="http://schemas.openxmlformats.org/drawingml/2006/main" name="Basis">
  <a:themeElements>
    <a:clrScheme name="Basis">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docProps/app.xml><?xml version="1.0" encoding="utf-8"?>
<Properties xmlns="http://schemas.openxmlformats.org/officeDocument/2006/extended-properties" xmlns:vt="http://schemas.openxmlformats.org/officeDocument/2006/docPropsVTypes">
  <Template>TM03457444[[fn=Basis]]</Template>
  <TotalTime>65</TotalTime>
  <Words>521</Words>
  <Application>Microsoft Office PowerPoint</Application>
  <PresentationFormat>Widescreen</PresentationFormat>
  <Paragraphs>46</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Californian FB</vt:lpstr>
      <vt:lpstr>Corbel</vt:lpstr>
      <vt:lpstr>Basis</vt:lpstr>
      <vt:lpstr>Case 3</vt:lpstr>
      <vt:lpstr>Case Summary</vt:lpstr>
      <vt:lpstr>Ethical Issues in the Case</vt:lpstr>
      <vt:lpstr>Possible Solutions</vt:lpstr>
      <vt:lpstr>What would I do?</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3</dc:title>
  <dc:creator>Adam</dc:creator>
  <cp:lastModifiedBy>Sullivan, Thomas P</cp:lastModifiedBy>
  <cp:revision>9</cp:revision>
  <dcterms:created xsi:type="dcterms:W3CDTF">2016-02-11T00:24:47Z</dcterms:created>
  <dcterms:modified xsi:type="dcterms:W3CDTF">2016-09-15T15:30:22Z</dcterms:modified>
</cp:coreProperties>
</file>